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</p:sldIdLst>
  <p:sldSz cx="14630400" cy="8229600"/>
  <p:notesSz cx="8229600" cy="14630400"/>
  <p:embeddedFontLst>
    <p:embeddedFont>
      <p:font typeface="Instrument Sans Medium" panose="020B0604020202020204" charset="0"/>
      <p:regular r:id="rId14"/>
    </p:embeddedFont>
    <p:embeddedFont>
      <p:font typeface="Open Sans" panose="020B0606030504020204" pitchFamily="34" charset="0"/>
      <p:regular r:id="rId15"/>
      <p:bold r:id="rId16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FFD602"/>
    <a:srgbClr val="7A6600"/>
    <a:srgbClr val="2A2300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605" autoAdjust="0"/>
    <p:restoredTop sz="94610"/>
  </p:normalViewPr>
  <p:slideViewPr>
    <p:cSldViewPr snapToGrid="0" snapToObjects="1">
      <p:cViewPr varScale="1">
        <p:scale>
          <a:sx n="122" d="100"/>
          <a:sy n="122" d="100"/>
        </p:scale>
        <p:origin x="132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8992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86929F-7D80-C75F-F6BE-04AF807434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8FBCCBC-1415-8E68-E0CC-37BCE2C883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1905882-BE68-2AD1-A03D-228EC3FBC5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B033ED-4420-1CC7-15CA-4A60EE24FB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850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941ED9-300D-58A7-6F05-C6D8225113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952BFB-2AB3-FE1B-9A72-6E6C8D0171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369006-1826-F1BF-86DC-905D397E9A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F99A1-994F-D221-A03E-30B251FB5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42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2743200" y="0"/>
            <a:ext cx="10435135" cy="8229600"/>
          </a:xfrm>
          <a:prstGeom prst="rect">
            <a:avLst/>
          </a:prstGeom>
        </p:spPr>
      </p:pic>
      <p:sp>
        <p:nvSpPr>
          <p:cNvPr id="9" name="Parallelogramma 8">
            <a:extLst>
              <a:ext uri="{FF2B5EF4-FFF2-40B4-BE49-F238E27FC236}">
                <a16:creationId xmlns:a16="http://schemas.microsoft.com/office/drawing/2014/main" id="{4A8FB8C0-9F86-6E56-2AD9-93CAD9707E5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876800" y="0"/>
            <a:ext cx="9753600" cy="8229600"/>
          </a:xfrm>
          <a:prstGeom prst="parallelogram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Text 0"/>
          <p:cNvSpPr/>
          <p:nvPr/>
        </p:nvSpPr>
        <p:spPr>
          <a:xfrm>
            <a:off x="6823115" y="3804761"/>
            <a:ext cx="726840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850"/>
              </a:lnSpc>
            </a:pPr>
            <a:r>
              <a:rPr lang="en-US" sz="54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Yu-Gi-Oh! Catalog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6823115" y="3229361"/>
            <a:ext cx="6124813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900"/>
              </a:lnSpc>
            </a:pPr>
            <a:r>
              <a:rPr lang="en-US" sz="3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Basi di Dati 2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6823115" y="4837814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Simone D’Assisi 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Orlando Tomeo</a:t>
            </a:r>
            <a:endParaRPr lang="en-US" sz="1550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FCF9FDA4-2CF6-C5FB-B6D7-2930F9D2CD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950198" y="7740000"/>
            <a:ext cx="2649600" cy="4320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823933"/>
            <a:ext cx="430565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3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Sviluppo Frontend: Interfaccia Utente</a:t>
            </a:r>
            <a:endParaRPr lang="en-US" sz="3200" dirty="0"/>
          </a:p>
        </p:txBody>
      </p:sp>
      <p:sp>
        <p:nvSpPr>
          <p:cNvPr id="16" name="Shape 12"/>
          <p:cNvSpPr/>
          <p:nvPr/>
        </p:nvSpPr>
        <p:spPr>
          <a:xfrm>
            <a:off x="412075" y="2142449"/>
            <a:ext cx="6868716" cy="5589389"/>
          </a:xfrm>
          <a:prstGeom prst="roundRect">
            <a:avLst>
              <a:gd name="adj" fmla="val 266"/>
            </a:avLst>
          </a:prstGeom>
          <a:noFill/>
          <a:ln w="15240">
            <a:solidFill>
              <a:srgbClr val="575757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7" name="Shape 13"/>
          <p:cNvSpPr/>
          <p:nvPr/>
        </p:nvSpPr>
        <p:spPr>
          <a:xfrm>
            <a:off x="427315" y="2157689"/>
            <a:ext cx="6838236" cy="297656"/>
          </a:xfrm>
          <a:prstGeom prst="rect">
            <a:avLst/>
          </a:prstGeom>
          <a:solidFill>
            <a:srgbClr val="3E3E3E"/>
          </a:solidFill>
          <a:ln/>
        </p:spPr>
        <p:txBody>
          <a:bodyPr/>
          <a:lstStyle/>
          <a:p>
            <a:endParaRPr lang="it-IT">
              <a:solidFill>
                <a:srgbClr val="FFC000"/>
              </a:solidFill>
            </a:endParaRPr>
          </a:p>
        </p:txBody>
      </p:sp>
      <p:sp>
        <p:nvSpPr>
          <p:cNvPr id="18" name="Text 14"/>
          <p:cNvSpPr/>
          <p:nvPr/>
        </p:nvSpPr>
        <p:spPr>
          <a:xfrm>
            <a:off x="3772019" y="2213529"/>
            <a:ext cx="148828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1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1150" dirty="0"/>
          </a:p>
        </p:txBody>
      </p:sp>
      <p:sp>
        <p:nvSpPr>
          <p:cNvPr id="19" name="Text 15"/>
          <p:cNvSpPr/>
          <p:nvPr/>
        </p:nvSpPr>
        <p:spPr>
          <a:xfrm>
            <a:off x="526494" y="2554524"/>
            <a:ext cx="1370767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Autenticazione e Profilo</a:t>
            </a:r>
            <a:endParaRPr lang="en-US" sz="950" dirty="0"/>
          </a:p>
        </p:txBody>
      </p:sp>
      <p:sp>
        <p:nvSpPr>
          <p:cNvPr id="20" name="Text 16"/>
          <p:cNvSpPr/>
          <p:nvPr/>
        </p:nvSpPr>
        <p:spPr>
          <a:xfrm>
            <a:off x="526494" y="2769075"/>
            <a:ext cx="6639878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Pagine Login e Signup per l'autenticazione e la creazione di account, con validazione e gestione degli errori. La pagina Profilo consente agli utenti autenticati di visualizzare e modificare i propri dati.</a:t>
            </a:r>
            <a:endParaRPr lang="en-US" sz="750" dirty="0"/>
          </a:p>
        </p:txBody>
      </p:sp>
      <p:pic>
        <p:nvPicPr>
          <p:cNvPr id="21" name="Imag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28913" y="3197819"/>
            <a:ext cx="6035040" cy="4350561"/>
          </a:xfrm>
          <a:prstGeom prst="rect">
            <a:avLst/>
          </a:prstGeom>
        </p:spPr>
      </p:pic>
      <p:sp>
        <p:nvSpPr>
          <p:cNvPr id="22" name="Shape 17"/>
          <p:cNvSpPr/>
          <p:nvPr/>
        </p:nvSpPr>
        <p:spPr>
          <a:xfrm>
            <a:off x="7379970" y="2142449"/>
            <a:ext cx="6868835" cy="5589389"/>
          </a:xfrm>
          <a:prstGeom prst="roundRect">
            <a:avLst>
              <a:gd name="adj" fmla="val 266"/>
            </a:avLst>
          </a:prstGeom>
          <a:noFill/>
          <a:ln w="15240">
            <a:solidFill>
              <a:srgbClr val="575757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23" name="Shape 18"/>
          <p:cNvSpPr/>
          <p:nvPr/>
        </p:nvSpPr>
        <p:spPr>
          <a:xfrm>
            <a:off x="7395210" y="2157689"/>
            <a:ext cx="6838355" cy="297656"/>
          </a:xfrm>
          <a:prstGeom prst="rect">
            <a:avLst/>
          </a:prstGeom>
          <a:solidFill>
            <a:srgbClr val="3E3E3E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24" name="Text 19"/>
          <p:cNvSpPr/>
          <p:nvPr/>
        </p:nvSpPr>
        <p:spPr>
          <a:xfrm>
            <a:off x="10739914" y="2213529"/>
            <a:ext cx="148828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1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1150" dirty="0"/>
          </a:p>
        </p:txBody>
      </p:sp>
      <p:sp>
        <p:nvSpPr>
          <p:cNvPr id="25" name="Text 20"/>
          <p:cNvSpPr/>
          <p:nvPr/>
        </p:nvSpPr>
        <p:spPr>
          <a:xfrm>
            <a:off x="7494389" y="2554524"/>
            <a:ext cx="1286351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Preferiti e Navigazione</a:t>
            </a:r>
            <a:endParaRPr lang="en-US" sz="950" dirty="0"/>
          </a:p>
        </p:txBody>
      </p:sp>
      <p:sp>
        <p:nvSpPr>
          <p:cNvPr id="26" name="Text 21"/>
          <p:cNvSpPr/>
          <p:nvPr/>
        </p:nvSpPr>
        <p:spPr>
          <a:xfrm>
            <a:off x="7494389" y="2769075"/>
            <a:ext cx="6639997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componente Preferiti visualizza le carte contrassegnate come preferite dall'utente. Navbar e Footer forniscono la navigazione principale e informazioni sul progetto.</a:t>
            </a:r>
            <a:endParaRPr lang="en-US" sz="750" dirty="0"/>
          </a:p>
        </p:txBody>
      </p:sp>
      <p:pic>
        <p:nvPicPr>
          <p:cNvPr id="27" name="Image 3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785378" y="3197819"/>
            <a:ext cx="6057900" cy="4325332"/>
          </a:xfrm>
          <a:prstGeom prst="rect">
            <a:avLst/>
          </a:prstGeom>
        </p:spPr>
      </p:pic>
      <p:sp>
        <p:nvSpPr>
          <p:cNvPr id="28" name="Rettangolo 27">
            <a:extLst>
              <a:ext uri="{FF2B5EF4-FFF2-40B4-BE49-F238E27FC236}">
                <a16:creationId xmlns:a16="http://schemas.microsoft.com/office/drawing/2014/main" id="{F5A5AD45-8D3F-1044-9779-D4B85B180CC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950198" y="7740000"/>
            <a:ext cx="2649600" cy="4320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9" name="Text 3">
            <a:extLst>
              <a:ext uri="{FF2B5EF4-FFF2-40B4-BE49-F238E27FC236}">
                <a16:creationId xmlns:a16="http://schemas.microsoft.com/office/drawing/2014/main" id="{BA47A8E3-58E9-795B-F880-929F1E5B89C5}"/>
              </a:ext>
            </a:extLst>
          </p:cNvPr>
          <p:cNvSpPr/>
          <p:nvPr/>
        </p:nvSpPr>
        <p:spPr>
          <a:xfrm>
            <a:off x="396835" y="1344950"/>
            <a:ext cx="13872669" cy="698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frontend,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realizzato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in React, è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l'interfaccia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utente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permette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l'interazione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con il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sistema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visualizzando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gestendo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dati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tramite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chiamate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HTTP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asincrone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alle API RESTful.</a:t>
            </a:r>
            <a:endParaRPr lang="en-US" sz="2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F0BBD1-CA5A-68EC-4A06-C2A69640A4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cartone animato, anime, Animazione, Cartoni animati">
            <a:extLst>
              <a:ext uri="{FF2B5EF4-FFF2-40B4-BE49-F238E27FC236}">
                <a16:creationId xmlns:a16="http://schemas.microsoft.com/office/drawing/2014/main" id="{FE9372D0-6429-037E-8027-B61D97292B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392820" y="-1"/>
            <a:ext cx="9348787" cy="8229601"/>
          </a:xfrm>
          <a:prstGeom prst="rect">
            <a:avLst/>
          </a:prstGeom>
        </p:spPr>
      </p:pic>
      <p:sp>
        <p:nvSpPr>
          <p:cNvPr id="9" name="Parallelogramma 8">
            <a:extLst>
              <a:ext uri="{FF2B5EF4-FFF2-40B4-BE49-F238E27FC236}">
                <a16:creationId xmlns:a16="http://schemas.microsoft.com/office/drawing/2014/main" id="{11DA7BD3-91C1-7C5D-BCEF-F7AE8FCCC10B}"/>
              </a:ext>
            </a:extLst>
          </p:cNvPr>
          <p:cNvSpPr>
            <a:spLocks/>
          </p:cNvSpPr>
          <p:nvPr/>
        </p:nvSpPr>
        <p:spPr>
          <a:xfrm>
            <a:off x="0" y="0"/>
            <a:ext cx="9753600" cy="8229600"/>
          </a:xfrm>
          <a:prstGeom prst="parallelogram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093E685F-1BEE-F19A-C859-16AC6B9382B3}"/>
              </a:ext>
            </a:extLst>
          </p:cNvPr>
          <p:cNvSpPr/>
          <p:nvPr/>
        </p:nvSpPr>
        <p:spPr>
          <a:xfrm>
            <a:off x="698539" y="3576161"/>
            <a:ext cx="755642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850"/>
              </a:lnSpc>
            </a:pPr>
            <a:r>
              <a:rPr lang="en-US" sz="54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Grazie per </a:t>
            </a:r>
            <a:r>
              <a:rPr lang="en-US" sz="5400" dirty="0" err="1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l’attenzione</a:t>
            </a:r>
            <a:r>
              <a:rPr lang="en-US" sz="54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!</a:t>
            </a:r>
            <a:endParaRPr lang="en-US" sz="48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D79F9E71-2662-1806-63F6-4A2FF3874512}"/>
              </a:ext>
            </a:extLst>
          </p:cNvPr>
          <p:cNvSpPr/>
          <p:nvPr/>
        </p:nvSpPr>
        <p:spPr>
          <a:xfrm>
            <a:off x="698540" y="2873540"/>
            <a:ext cx="6124813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850"/>
              </a:lnSpc>
            </a:pPr>
            <a:r>
              <a:rPr lang="en-US" sz="3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Yu-Gi-Oh! Catalog</a:t>
            </a:r>
            <a:endParaRPr lang="en-US" sz="28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237EE977-DFB1-CD4C-107C-45E5BBF49B69}"/>
              </a:ext>
            </a:extLst>
          </p:cNvPr>
          <p:cNvSpPr/>
          <p:nvPr/>
        </p:nvSpPr>
        <p:spPr>
          <a:xfrm>
            <a:off x="698538" y="4196239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Simone D’Assisi 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Orlando Tomeo</a:t>
            </a:r>
            <a:endParaRPr lang="en-US" sz="1550" dirty="0"/>
          </a:p>
        </p:txBody>
      </p:sp>
    </p:spTree>
    <p:extLst>
      <p:ext uri="{BB962C8B-B14F-4D97-AF65-F5344CB8AC3E}">
        <p14:creationId xmlns:p14="http://schemas.microsoft.com/office/powerpoint/2010/main" val="1668251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61160"/>
            <a:ext cx="559248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Introduzione al Progetto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678073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progetto mira a costruire un catalogo digitale interattivo delle carte da gioco Yu-Gi-Oh!, accessibile tramite un'interfaccia web moderna e user-friendly. Il gioco, creato da Kazuki Takahashi, è uno dei TCG più diffusi, con un database in continua espansione. Ogni carta ha attributi eterogenei (tipo, attacco, difesa, archetipo, effetti speciali, immagine), rendendo fondamentale una gestione strutturata dei dati.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4128730"/>
            <a:ext cx="4215289" cy="91440"/>
          </a:xfrm>
          <a:prstGeom prst="roundRect">
            <a:avLst>
              <a:gd name="adj" fmla="val 32558"/>
            </a:avLst>
          </a:prstGeom>
          <a:solidFill>
            <a:srgbClr val="FFD602"/>
          </a:solidFill>
          <a:ln/>
        </p:spPr>
        <p:txBody>
          <a:bodyPr/>
          <a:lstStyle/>
          <a:p>
            <a:endParaRPr lang="it-IT" dirty="0">
              <a:highlight>
                <a:srgbClr val="FFFF00"/>
              </a:highlight>
            </a:endParaRPr>
          </a:p>
        </p:txBody>
      </p:sp>
      <p:sp>
        <p:nvSpPr>
          <p:cNvPr id="5" name="Shape 3"/>
          <p:cNvSpPr/>
          <p:nvPr/>
        </p:nvSpPr>
        <p:spPr>
          <a:xfrm>
            <a:off x="2603778" y="3853934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FFD602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2372" y="4002762"/>
            <a:ext cx="238125" cy="297656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15008" y="4647724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Obiettivi Principali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1015008" y="5076944"/>
            <a:ext cx="377285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Sviluppare un'applicazione web full-stack per la gestione avanzata delle carte Yu-Gi-Oh! tramite un database NoSQL.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5207437" y="4128730"/>
            <a:ext cx="4215408" cy="91440"/>
          </a:xfrm>
          <a:prstGeom prst="roundRect">
            <a:avLst>
              <a:gd name="adj" fmla="val 32558"/>
            </a:avLst>
          </a:prstGeom>
          <a:solidFill>
            <a:srgbClr val="FFD602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0" name="Shape 7"/>
          <p:cNvSpPr/>
          <p:nvPr/>
        </p:nvSpPr>
        <p:spPr>
          <a:xfrm>
            <a:off x="7017425" y="3853934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FFD602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6018" y="4002762"/>
            <a:ext cx="238125" cy="297656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28655" y="4647724"/>
            <a:ext cx="257389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Navigazione e Dettagli</a:t>
            </a:r>
            <a:endParaRPr lang="en-US" sz="1950" dirty="0"/>
          </a:p>
        </p:txBody>
      </p:sp>
      <p:sp>
        <p:nvSpPr>
          <p:cNvPr id="13" name="Text 9"/>
          <p:cNvSpPr/>
          <p:nvPr/>
        </p:nvSpPr>
        <p:spPr>
          <a:xfrm>
            <a:off x="5428655" y="5076944"/>
            <a:ext cx="3772972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Offrire un'interfaccia fluida per esplorare e visualizzare i dettagli delle carte, con opzioni di ordinamento e filtro.</a:t>
            </a:r>
            <a:endParaRPr lang="en-US" sz="1550" dirty="0"/>
          </a:p>
        </p:txBody>
      </p:sp>
      <p:sp>
        <p:nvSpPr>
          <p:cNvPr id="14" name="Shape 10"/>
          <p:cNvSpPr/>
          <p:nvPr/>
        </p:nvSpPr>
        <p:spPr>
          <a:xfrm>
            <a:off x="9621203" y="4128730"/>
            <a:ext cx="4215289" cy="91440"/>
          </a:xfrm>
          <a:prstGeom prst="roundRect">
            <a:avLst>
              <a:gd name="adj" fmla="val 32558"/>
            </a:avLst>
          </a:prstGeom>
          <a:solidFill>
            <a:srgbClr val="FFD602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5" name="Shape 11"/>
          <p:cNvSpPr/>
          <p:nvPr/>
        </p:nvSpPr>
        <p:spPr>
          <a:xfrm>
            <a:off x="11431191" y="3853934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FFD602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09784" y="4002762"/>
            <a:ext cx="238125" cy="297656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42421" y="4647724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Gestione Utenti</a:t>
            </a:r>
            <a:endParaRPr lang="en-US" sz="1950" dirty="0"/>
          </a:p>
        </p:txBody>
      </p:sp>
      <p:sp>
        <p:nvSpPr>
          <p:cNvPr id="18" name="Text 13"/>
          <p:cNvSpPr/>
          <p:nvPr/>
        </p:nvSpPr>
        <p:spPr>
          <a:xfrm>
            <a:off x="9842421" y="5076944"/>
            <a:ext cx="377285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Implementare un sistema di registrazione, login e gestione sicura dell'account, con personalizzazione tramite preferiti.</a:t>
            </a:r>
            <a:endParaRPr lang="en-US" sz="1550" dirty="0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6FD0AE55-BFCB-9E5C-60E9-2EBA82A8801F}"/>
              </a:ext>
            </a:extLst>
          </p:cNvPr>
          <p:cNvSpPr/>
          <p:nvPr/>
        </p:nvSpPr>
        <p:spPr>
          <a:xfrm>
            <a:off x="11950198" y="7740000"/>
            <a:ext cx="2649600" cy="4320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0946"/>
            <a:ext cx="690074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Analisi Esplorativa del Dataset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917859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 informazioni sulle carte provengono dal dataset pubblico Yu-Gi-Oh! Cards su Kaggle, contenente 13.281 carte uniche, descritte da 29 attributi distinti.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2776180"/>
            <a:ext cx="13042821" cy="4011573"/>
          </a:xfrm>
          <a:prstGeom prst="roundRect">
            <a:avLst>
              <a:gd name="adj" fmla="val 74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5" name="Shape 3"/>
          <p:cNvSpPr/>
          <p:nvPr/>
        </p:nvSpPr>
        <p:spPr>
          <a:xfrm>
            <a:off x="801410" y="2783800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6" name="Text 4"/>
          <p:cNvSpPr/>
          <p:nvPr/>
        </p:nvSpPr>
        <p:spPr>
          <a:xfrm>
            <a:off x="999887" y="2910483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C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</a:t>
            </a:r>
            <a:endParaRPr lang="en-US" sz="1550" dirty="0">
              <a:solidFill>
                <a:srgbClr val="FFC000"/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3609142" y="2910483"/>
            <a:ext cx="1002149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Numero identificativo della carta nel dataset.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801410" y="3354705"/>
            <a:ext cx="13027581" cy="5709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9" name="Text 7"/>
          <p:cNvSpPr/>
          <p:nvPr/>
        </p:nvSpPr>
        <p:spPr>
          <a:xfrm>
            <a:off x="999887" y="3481388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C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name</a:t>
            </a:r>
            <a:endParaRPr lang="en-US" sz="1550" dirty="0">
              <a:solidFill>
                <a:srgbClr val="FFC000"/>
              </a:solidFill>
            </a:endParaRPr>
          </a:p>
        </p:txBody>
      </p:sp>
      <p:sp>
        <p:nvSpPr>
          <p:cNvPr id="10" name="Text 8"/>
          <p:cNvSpPr/>
          <p:nvPr/>
        </p:nvSpPr>
        <p:spPr>
          <a:xfrm>
            <a:off x="3609142" y="3481388"/>
            <a:ext cx="1002149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Nome della carta.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801410" y="3925610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2" name="Text 10"/>
          <p:cNvSpPr/>
          <p:nvPr/>
        </p:nvSpPr>
        <p:spPr>
          <a:xfrm>
            <a:off x="999887" y="4052292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C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type</a:t>
            </a:r>
            <a:endParaRPr lang="en-US" sz="1550" dirty="0">
              <a:solidFill>
                <a:srgbClr val="FFC000"/>
              </a:solidFill>
            </a:endParaRPr>
          </a:p>
        </p:txBody>
      </p:sp>
      <p:sp>
        <p:nvSpPr>
          <p:cNvPr id="13" name="Text 11"/>
          <p:cNvSpPr/>
          <p:nvPr/>
        </p:nvSpPr>
        <p:spPr>
          <a:xfrm>
            <a:off x="3609142" y="4052292"/>
            <a:ext cx="1002149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Tipo generale della carta (es. Monster, Spell, Trap).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801410" y="4496514"/>
            <a:ext cx="13027581" cy="5709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5" name="Text 13"/>
          <p:cNvSpPr/>
          <p:nvPr/>
        </p:nvSpPr>
        <p:spPr>
          <a:xfrm>
            <a:off x="999887" y="4623197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C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desc</a:t>
            </a:r>
            <a:endParaRPr lang="en-US" sz="1550" dirty="0">
              <a:solidFill>
                <a:srgbClr val="FFC000"/>
              </a:solidFill>
            </a:endParaRPr>
          </a:p>
        </p:txBody>
      </p:sp>
      <p:sp>
        <p:nvSpPr>
          <p:cNvPr id="16" name="Text 14"/>
          <p:cNvSpPr/>
          <p:nvPr/>
        </p:nvSpPr>
        <p:spPr>
          <a:xfrm>
            <a:off x="3609142" y="4623197"/>
            <a:ext cx="1002149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Descrizione testuale o effetto della carta.</a:t>
            </a:r>
            <a:endParaRPr lang="en-US" sz="1550" dirty="0"/>
          </a:p>
        </p:txBody>
      </p:sp>
      <p:sp>
        <p:nvSpPr>
          <p:cNvPr id="17" name="Shape 15"/>
          <p:cNvSpPr/>
          <p:nvPr/>
        </p:nvSpPr>
        <p:spPr>
          <a:xfrm>
            <a:off x="801410" y="5067419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8" name="Text 16"/>
          <p:cNvSpPr/>
          <p:nvPr/>
        </p:nvSpPr>
        <p:spPr>
          <a:xfrm>
            <a:off x="999887" y="5194102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C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atk</a:t>
            </a:r>
            <a:endParaRPr lang="en-US" sz="1550" dirty="0">
              <a:solidFill>
                <a:srgbClr val="FFC000"/>
              </a:solidFill>
            </a:endParaRPr>
          </a:p>
        </p:txBody>
      </p:sp>
      <p:sp>
        <p:nvSpPr>
          <p:cNvPr id="19" name="Text 17"/>
          <p:cNvSpPr/>
          <p:nvPr/>
        </p:nvSpPr>
        <p:spPr>
          <a:xfrm>
            <a:off x="3609142" y="5194102"/>
            <a:ext cx="1002149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Valore di attacco (solo per mostri).</a:t>
            </a:r>
            <a:endParaRPr lang="en-US" sz="1550" dirty="0"/>
          </a:p>
        </p:txBody>
      </p:sp>
      <p:sp>
        <p:nvSpPr>
          <p:cNvPr id="20" name="Shape 18"/>
          <p:cNvSpPr/>
          <p:nvPr/>
        </p:nvSpPr>
        <p:spPr>
          <a:xfrm>
            <a:off x="801410" y="5638324"/>
            <a:ext cx="13027581" cy="5709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21" name="Text 19"/>
          <p:cNvSpPr/>
          <p:nvPr/>
        </p:nvSpPr>
        <p:spPr>
          <a:xfrm>
            <a:off x="999887" y="5765006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C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def</a:t>
            </a:r>
            <a:endParaRPr lang="en-US" sz="1550" dirty="0">
              <a:solidFill>
                <a:srgbClr val="FFC000"/>
              </a:solidFill>
            </a:endParaRPr>
          </a:p>
        </p:txBody>
      </p:sp>
      <p:sp>
        <p:nvSpPr>
          <p:cNvPr id="22" name="Text 20"/>
          <p:cNvSpPr/>
          <p:nvPr/>
        </p:nvSpPr>
        <p:spPr>
          <a:xfrm>
            <a:off x="3609142" y="5765006"/>
            <a:ext cx="1002149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Valore di difesa (solo per mostri).</a:t>
            </a:r>
            <a:endParaRPr lang="en-US" sz="1550" dirty="0"/>
          </a:p>
        </p:txBody>
      </p:sp>
      <p:sp>
        <p:nvSpPr>
          <p:cNvPr id="23" name="Shape 21"/>
          <p:cNvSpPr/>
          <p:nvPr/>
        </p:nvSpPr>
        <p:spPr>
          <a:xfrm>
            <a:off x="801410" y="6209228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24" name="Text 22"/>
          <p:cNvSpPr/>
          <p:nvPr/>
        </p:nvSpPr>
        <p:spPr>
          <a:xfrm>
            <a:off x="999887" y="6335911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C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level</a:t>
            </a:r>
            <a:endParaRPr lang="en-US" sz="1550" dirty="0">
              <a:solidFill>
                <a:srgbClr val="FFC000"/>
              </a:solidFill>
            </a:endParaRPr>
          </a:p>
        </p:txBody>
      </p:sp>
      <p:sp>
        <p:nvSpPr>
          <p:cNvPr id="25" name="Text 23"/>
          <p:cNvSpPr/>
          <p:nvPr/>
        </p:nvSpPr>
        <p:spPr>
          <a:xfrm>
            <a:off x="3609142" y="6335911"/>
            <a:ext cx="1002149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Livello o rango della carta (solo per mostri).</a:t>
            </a:r>
            <a:endParaRPr lang="en-US" sz="1550" dirty="0"/>
          </a:p>
        </p:txBody>
      </p:sp>
      <p:sp>
        <p:nvSpPr>
          <p:cNvPr id="26" name="Text 24"/>
          <p:cNvSpPr/>
          <p:nvPr/>
        </p:nvSpPr>
        <p:spPr>
          <a:xfrm>
            <a:off x="793790" y="7010995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 tabella mostra solo alcuni dei 29 attributi disponibili, che includono caratteristiche testuali, numeriche, categoriche e multimediali.</a:t>
            </a:r>
            <a:endParaRPr lang="en-US" sz="1550" dirty="0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569FA0CE-E429-CDD8-D85F-B77434C09CFD}"/>
              </a:ext>
            </a:extLst>
          </p:cNvPr>
          <p:cNvSpPr/>
          <p:nvPr/>
        </p:nvSpPr>
        <p:spPr>
          <a:xfrm>
            <a:off x="11950198" y="7740000"/>
            <a:ext cx="2649600" cy="4320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2671" y="888765"/>
            <a:ext cx="5339477" cy="375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3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Contesto Applicativo e Utenti Target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7469269" y="2800894"/>
            <a:ext cx="1606510" cy="1876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dirty="0">
                <a:solidFill>
                  <a:srgbClr val="FFC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Dominio di Riferimento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7469269" y="3096526"/>
            <a:ext cx="6688455" cy="1323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L'enorme varietà e la frequente introduzione di nuove carte rendono difficile per gli appassionati mantenere una visione chiara e aggiornata. Un catalogo digitale strutturato e interattivo semplifica l'accesso alle informazioni, fornendo un'interfaccia intuitiva per navigare, filtrare e salvare le carte di interesse.</a:t>
            </a:r>
            <a:endParaRPr lang="en-US" sz="1600" dirty="0"/>
          </a:p>
        </p:txBody>
      </p:sp>
      <p:pic>
        <p:nvPicPr>
          <p:cNvPr id="6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2676" y="2692360"/>
            <a:ext cx="6688455" cy="447792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469269" y="4640932"/>
            <a:ext cx="1501021" cy="1876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dirty="0">
                <a:solidFill>
                  <a:srgbClr val="FFC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Utenti Target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8" name="Text 5"/>
          <p:cNvSpPr/>
          <p:nvPr/>
        </p:nvSpPr>
        <p:spPr>
          <a:xfrm>
            <a:off x="7469268" y="4941088"/>
            <a:ext cx="6688455" cy="5963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sistema è rivolto a collezionisti, appassionati e nuovi giocatori. L'accesso è strutturato per offrire funzionalità coerenti con il livello di coinvolgimento: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469267" y="6375607"/>
            <a:ext cx="6688455" cy="8572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buSzPct val="100000"/>
              <a:buChar char="•"/>
            </a:pPr>
            <a:r>
              <a:rPr lang="en-US" sz="160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Utenti registrati: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hanno accesso a funzionalità aggiuntive, come salvare carte tra i preferiti, visualizzare una dashboard personale e gestire la propria collezione virtuale.</a:t>
            </a:r>
            <a:endParaRPr lang="en-US" sz="1600" dirty="0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7CC527A9-97A8-AF94-005E-EFEFDE0CBCA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950198" y="7740000"/>
            <a:ext cx="2649600" cy="4320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D60B01A1-B5F7-F6E1-F999-E25DB0C0AEFF}"/>
              </a:ext>
            </a:extLst>
          </p:cNvPr>
          <p:cNvSpPr/>
          <p:nvPr/>
        </p:nvSpPr>
        <p:spPr>
          <a:xfrm>
            <a:off x="472675" y="1585367"/>
            <a:ext cx="13685049" cy="7856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progetto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inserisce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nel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contesto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giochi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di carte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collezionabili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focalizzandosi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Yu-Gi-Oh!, uno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TCG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più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diffusi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 Il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sistema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è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pensato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per la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consultazione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esplorazione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collezionismo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personale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dirty="0"/>
          </a:p>
        </p:txBody>
      </p:sp>
      <p:sp>
        <p:nvSpPr>
          <p:cNvPr id="13" name="Text 7">
            <a:extLst>
              <a:ext uri="{FF2B5EF4-FFF2-40B4-BE49-F238E27FC236}">
                <a16:creationId xmlns:a16="http://schemas.microsoft.com/office/drawing/2014/main" id="{FC2D5C47-E04C-31E4-859E-AE1C7F546C20}"/>
              </a:ext>
            </a:extLst>
          </p:cNvPr>
          <p:cNvSpPr/>
          <p:nvPr/>
        </p:nvSpPr>
        <p:spPr>
          <a:xfrm>
            <a:off x="7469266" y="5797927"/>
            <a:ext cx="6688455" cy="8572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buSzPct val="100000"/>
              <a:buChar char="•"/>
            </a:pPr>
            <a:r>
              <a:rPr lang="en-US" sz="1600" b="1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Utenti</a:t>
            </a:r>
            <a:r>
              <a:rPr lang="en-US" sz="160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non </a:t>
            </a:r>
            <a:r>
              <a:rPr lang="en-US" sz="1600" b="1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registrati</a:t>
            </a:r>
            <a:r>
              <a:rPr lang="en-US" sz="160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6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possono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6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navigare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6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liberamente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6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nel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6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catalogo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 </a:t>
            </a:r>
            <a:r>
              <a:rPr lang="en-US" sz="16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visualizzare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6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6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dettagli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6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delle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carte.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07475"/>
            <a:ext cx="886801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Requisiti e Architettura della Soluzione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72438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sistema è progettato per essere semplice e accessibile, con un'interfaccia intuitiva e funzionalità principali ben definite.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265170"/>
            <a:ext cx="4215289" cy="3256955"/>
          </a:xfrm>
          <a:prstGeom prst="roundRect">
            <a:avLst>
              <a:gd name="adj" fmla="val 914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it-IT">
              <a:solidFill>
                <a:srgbClr val="FFC000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992148" y="346352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FC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Funzionalità Chiave</a:t>
            </a:r>
            <a:endParaRPr lang="en-US" sz="1950" dirty="0">
              <a:solidFill>
                <a:srgbClr val="FFC000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992148" y="3892748"/>
            <a:ext cx="381857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Home con carosello e carte in evidenza.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992148" y="4597241"/>
            <a:ext cx="381857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Catalogo con filtri avanzati e paginazione.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992148" y="5301734"/>
            <a:ext cx="381857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Pagina dettagliata per ogni carta.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992148" y="5688687"/>
            <a:ext cx="381857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Pagine profilo e preferiti per utenti registrati.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5207437" y="3265170"/>
            <a:ext cx="4215408" cy="3256955"/>
          </a:xfrm>
          <a:prstGeom prst="roundRect">
            <a:avLst>
              <a:gd name="adj" fmla="val 914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1" name="Text 9"/>
          <p:cNvSpPr/>
          <p:nvPr/>
        </p:nvSpPr>
        <p:spPr>
          <a:xfrm>
            <a:off x="5405795" y="3463528"/>
            <a:ext cx="274177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FC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Requisiti Non Funzionali</a:t>
            </a:r>
            <a:endParaRPr lang="en-US" sz="1950" dirty="0">
              <a:solidFill>
                <a:srgbClr val="FFC000"/>
              </a:solidFill>
            </a:endParaRPr>
          </a:p>
        </p:txBody>
      </p:sp>
      <p:sp>
        <p:nvSpPr>
          <p:cNvPr id="12" name="Text 10"/>
          <p:cNvSpPr/>
          <p:nvPr/>
        </p:nvSpPr>
        <p:spPr>
          <a:xfrm>
            <a:off x="5405795" y="3892748"/>
            <a:ext cx="381869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Sicurezza di base (hashing password).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5405795" y="4279702"/>
            <a:ext cx="3818692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Usabilità elevata (interfaccia responsive).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5405795" y="4984194"/>
            <a:ext cx="3818692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Scalabilità e mantenibilità per future estensioni.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9621203" y="3265170"/>
            <a:ext cx="4215289" cy="3256955"/>
          </a:xfrm>
          <a:prstGeom prst="roundRect">
            <a:avLst>
              <a:gd name="adj" fmla="val 914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6" name="Text 14"/>
          <p:cNvSpPr/>
          <p:nvPr/>
        </p:nvSpPr>
        <p:spPr>
          <a:xfrm>
            <a:off x="9819561" y="3463528"/>
            <a:ext cx="251983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FC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Architettura Generale</a:t>
            </a:r>
            <a:endParaRPr lang="en-US" sz="1950" dirty="0">
              <a:solidFill>
                <a:srgbClr val="FFC000"/>
              </a:solidFill>
            </a:endParaRPr>
          </a:p>
        </p:txBody>
      </p:sp>
      <p:sp>
        <p:nvSpPr>
          <p:cNvPr id="17" name="Text 15"/>
          <p:cNvSpPr/>
          <p:nvPr/>
        </p:nvSpPr>
        <p:spPr>
          <a:xfrm>
            <a:off x="9819561" y="3892748"/>
            <a:ext cx="3818573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Adotta un'architettura client-server con backend RESTful (Python Flask) e frontend SPA (React). MongoDB è il database NoSQL scelto per la sua flessibilità e scalabilità.</a:t>
            </a:r>
            <a:endParaRPr lang="en-US" sz="1550" dirty="0"/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ED9F5656-E856-B61D-2AC0-3588FFEAFC19}"/>
              </a:ext>
            </a:extLst>
          </p:cNvPr>
          <p:cNvSpPr/>
          <p:nvPr/>
        </p:nvSpPr>
        <p:spPr>
          <a:xfrm>
            <a:off x="11950198" y="7740000"/>
            <a:ext cx="2649600" cy="4320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2391" y="835103"/>
            <a:ext cx="5524262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3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Strumenti di Sviluppo e Modellazione Dati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519353" y="2154204"/>
            <a:ext cx="2195097" cy="178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dirty="0">
                <a:solidFill>
                  <a:srgbClr val="FFC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Scelta degli Strumenti</a:t>
            </a:r>
            <a:endParaRPr lang="en-US" sz="2000" dirty="0">
              <a:solidFill>
                <a:srgbClr val="FFC000"/>
              </a:solidFill>
            </a:endParaRP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938FFA40-D884-953F-21F5-D89B2642A6F9}"/>
              </a:ext>
            </a:extLst>
          </p:cNvPr>
          <p:cNvSpPr/>
          <p:nvPr/>
        </p:nvSpPr>
        <p:spPr>
          <a:xfrm>
            <a:off x="11950198" y="7740000"/>
            <a:ext cx="2649600" cy="4320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7" name="Immagine 16" descr="Immagine che contiene pavimento, interno, arredo, Uffici&#10;&#10;Il contenuto generato dall'IA potrebbe non essere corretto.">
            <a:extLst>
              <a:ext uri="{FF2B5EF4-FFF2-40B4-BE49-F238E27FC236}">
                <a16:creationId xmlns:a16="http://schemas.microsoft.com/office/drawing/2014/main" id="{FF594B07-36A1-35C4-E3B5-02BE51AAC7F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39503" y="2044367"/>
            <a:ext cx="5637221" cy="5635113"/>
          </a:xfrm>
          <a:prstGeom prst="rect">
            <a:avLst/>
          </a:prstGeom>
          <a:effectLst/>
        </p:spPr>
      </p:pic>
      <p:sp>
        <p:nvSpPr>
          <p:cNvPr id="18" name="Text 3">
            <a:extLst>
              <a:ext uri="{FF2B5EF4-FFF2-40B4-BE49-F238E27FC236}">
                <a16:creationId xmlns:a16="http://schemas.microsoft.com/office/drawing/2014/main" id="{4788CFEF-6A24-C255-547B-1CCF8244C7D5}"/>
              </a:ext>
            </a:extLst>
          </p:cNvPr>
          <p:cNvSpPr/>
          <p:nvPr/>
        </p:nvSpPr>
        <p:spPr>
          <a:xfrm>
            <a:off x="562391" y="1611749"/>
            <a:ext cx="13804048" cy="432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400"/>
              </a:lnSpc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scelta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degli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strumenti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è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stata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guidata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dalla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necessità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di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flessibilità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scalabilità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rapidità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di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sviluppo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dirty="0"/>
          </a:p>
        </p:txBody>
      </p:sp>
      <p:sp>
        <p:nvSpPr>
          <p:cNvPr id="19" name="Text 9">
            <a:extLst>
              <a:ext uri="{FF2B5EF4-FFF2-40B4-BE49-F238E27FC236}">
                <a16:creationId xmlns:a16="http://schemas.microsoft.com/office/drawing/2014/main" id="{CC2EC683-5ED3-A7D8-848E-EE4C48403E08}"/>
              </a:ext>
            </a:extLst>
          </p:cNvPr>
          <p:cNvSpPr/>
          <p:nvPr/>
        </p:nvSpPr>
        <p:spPr>
          <a:xfrm>
            <a:off x="519353" y="2436024"/>
            <a:ext cx="7592006" cy="1678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buSzPct val="100000"/>
              <a:buChar char="•"/>
            </a:pP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MongoDB: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Database NoSQL per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flessibilità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con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semi-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strutturati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scalabilità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Supporta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il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paradigma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BASE.</a:t>
            </a:r>
          </a:p>
          <a:p>
            <a:pPr marL="342900" indent="-342900">
              <a:buSzPct val="100000"/>
              <a:buFontTx/>
              <a:buChar char="•"/>
            </a:pP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Flask: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Framework backend leggero e semplice per uno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sviluppo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rapido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modulare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delle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API REST.</a:t>
            </a:r>
            <a:endParaRPr lang="en-US" dirty="0"/>
          </a:p>
          <a:p>
            <a:pPr marL="342900" indent="-342900">
              <a:buSzPct val="100000"/>
              <a:buChar char="•"/>
            </a:pP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React: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Adottato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per il frontend per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creare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interfacce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utente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interattive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reattive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semplificando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la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costruzione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di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pagine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dinamiche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dirty="0"/>
          </a:p>
          <a:p>
            <a:pPr marL="342900" indent="-342900">
              <a:buSzPct val="100000"/>
              <a:buChar char="•"/>
            </a:pPr>
            <a:endParaRPr lang="en-US" sz="1600" dirty="0"/>
          </a:p>
        </p:txBody>
      </p:sp>
      <p:sp>
        <p:nvSpPr>
          <p:cNvPr id="20" name="Text 2">
            <a:extLst>
              <a:ext uri="{FF2B5EF4-FFF2-40B4-BE49-F238E27FC236}">
                <a16:creationId xmlns:a16="http://schemas.microsoft.com/office/drawing/2014/main" id="{AD3C39EA-E7A7-2862-230C-0E4B415C42C4}"/>
              </a:ext>
            </a:extLst>
          </p:cNvPr>
          <p:cNvSpPr/>
          <p:nvPr/>
        </p:nvSpPr>
        <p:spPr>
          <a:xfrm>
            <a:off x="519352" y="4762194"/>
            <a:ext cx="2195097" cy="178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400"/>
              </a:lnSpc>
            </a:pPr>
            <a:r>
              <a:rPr lang="en-US" sz="2000" dirty="0" err="1">
                <a:solidFill>
                  <a:srgbClr val="FFC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Modellazione</a:t>
            </a:r>
            <a:r>
              <a:rPr lang="en-US" sz="2000" dirty="0">
                <a:solidFill>
                  <a:srgbClr val="FFC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Dati e Schema</a:t>
            </a:r>
            <a:endParaRPr lang="en-US" sz="2000" dirty="0">
              <a:solidFill>
                <a:srgbClr val="FFC000"/>
              </a:solidFill>
            </a:endParaRPr>
          </a:p>
        </p:txBody>
      </p:sp>
      <p:sp>
        <p:nvSpPr>
          <p:cNvPr id="21" name="Text 9">
            <a:extLst>
              <a:ext uri="{FF2B5EF4-FFF2-40B4-BE49-F238E27FC236}">
                <a16:creationId xmlns:a16="http://schemas.microsoft.com/office/drawing/2014/main" id="{4E6690A5-EED4-F846-8EAF-1EC6B16EECE1}"/>
              </a:ext>
            </a:extLst>
          </p:cNvPr>
          <p:cNvSpPr/>
          <p:nvPr/>
        </p:nvSpPr>
        <p:spPr>
          <a:xfrm>
            <a:off x="519352" y="5045312"/>
            <a:ext cx="7592006" cy="2419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buSzPct val="100000"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sistema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basa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due collection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distinte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in MongoDB:</a:t>
            </a:r>
            <a:endParaRPr lang="en-US" dirty="0"/>
          </a:p>
          <a:p>
            <a:pPr>
              <a:buSzPct val="100000"/>
            </a:pPr>
            <a:endParaRPr lang="en-US" b="1" dirty="0">
              <a:solidFill>
                <a:srgbClr val="BFBFBF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342900" indent="-342900">
              <a:buSzPct val="100000"/>
              <a:buChar char="•"/>
            </a:pP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Carte: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Documenti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con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attributi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variabili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complessi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nome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tipo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attributo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livello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ATK, DEF,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descrizione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image_url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campi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opzionali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).</a:t>
            </a:r>
            <a:endParaRPr lang="en-US" dirty="0"/>
          </a:p>
          <a:p>
            <a:pPr marL="342900" indent="-342900">
              <a:buSzPct val="100000"/>
              <a:buChar char="•"/>
            </a:pPr>
            <a:r>
              <a:rPr lang="en-US" b="1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Utenti</a:t>
            </a: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Documenti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con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informazioni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essenziali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per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l'autenticazione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nome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email, password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hashata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) e un array "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preferiti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"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contenente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gli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ObjectId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delle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carte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preferite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stabilendo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relazione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molti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-a-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molti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dirty="0"/>
          </a:p>
          <a:p>
            <a:pPr marL="342900" indent="-342900">
              <a:buSzPct val="100000"/>
              <a:buChar char="•"/>
            </a:pPr>
            <a:endParaRPr lang="en-US" dirty="0"/>
          </a:p>
        </p:txBody>
      </p:sp>
      <p:pic>
        <p:nvPicPr>
          <p:cNvPr id="23" name="Immagine 22" descr="Immagine che contiene Carattere, Elementi grafici, grafica, logo">
            <a:extLst>
              <a:ext uri="{FF2B5EF4-FFF2-40B4-BE49-F238E27FC236}">
                <a16:creationId xmlns:a16="http://schemas.microsoft.com/office/drawing/2014/main" id="{EA451E99-DB77-4120-110A-2C06A938BD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8385" y="5995830"/>
            <a:ext cx="3748189" cy="1068526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5" name="Immagine 24" descr="Immagine che contiene Elementi grafici, Carattere, grafica, logo">
            <a:extLst>
              <a:ext uri="{FF2B5EF4-FFF2-40B4-BE49-F238E27FC236}">
                <a16:creationId xmlns:a16="http://schemas.microsoft.com/office/drawing/2014/main" id="{F5006860-EDDE-B6E8-58B8-6F276E3FA7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59679" y="2544135"/>
            <a:ext cx="3596857" cy="1208544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  <p:pic>
        <p:nvPicPr>
          <p:cNvPr id="27" name="Immagine 26" descr="Immagine che contiene nero, oscurità&#10;&#10;Il contenuto generato dall'IA potrebbe non essere corretto.">
            <a:extLst>
              <a:ext uri="{FF2B5EF4-FFF2-40B4-BE49-F238E27FC236}">
                <a16:creationId xmlns:a16="http://schemas.microsoft.com/office/drawing/2014/main" id="{F354F5A3-EEB4-041A-0063-15F0113BE7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59679" y="4287518"/>
            <a:ext cx="3866895" cy="151201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0562" y="611267"/>
            <a:ext cx="7884557" cy="539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Funzionalità Principali e Proprietà BASE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690562" y="1496020"/>
            <a:ext cx="13249275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sistema </a:t>
            </a:r>
            <a:r>
              <a:rPr lang="en-US" sz="135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offre</a:t>
            </a: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un set di funzionalità essenziali per la gestione degli utenti, la consultazione delle carte e la personalizzazione della collezione personale.</a:t>
            </a:r>
            <a:endParaRPr lang="en-US" sz="13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90562" y="1966436"/>
            <a:ext cx="6624637" cy="69056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3203" y="2829639"/>
            <a:ext cx="2187059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Autenticazione Sicura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863203" y="3203019"/>
            <a:ext cx="6279356" cy="552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Registrazione e login con password hashate tramite bcrypt per la sicurezza dei dati sensibili.</a:t>
            </a:r>
            <a:endParaRPr lang="en-US" sz="13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15200" y="1966436"/>
            <a:ext cx="6624637" cy="6905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87841" y="2829639"/>
            <a:ext cx="2158127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Gestione CRUD</a:t>
            </a:r>
            <a:endParaRPr lang="en-US" sz="1650" dirty="0"/>
          </a:p>
        </p:txBody>
      </p:sp>
      <p:sp>
        <p:nvSpPr>
          <p:cNvPr id="9" name="Text 5"/>
          <p:cNvSpPr/>
          <p:nvPr/>
        </p:nvSpPr>
        <p:spPr>
          <a:xfrm>
            <a:off x="7487841" y="3203019"/>
            <a:ext cx="6279356" cy="552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Operazioni di creazione, lettura, aggiornamento e cancellazione (CRUD) per utenti e preferiti tramite API REST dedicate.</a:t>
            </a:r>
            <a:endParaRPr lang="en-US" sz="13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90562" y="3928110"/>
            <a:ext cx="6624637" cy="69056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63203" y="4791313"/>
            <a:ext cx="2184678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Consultazione Aperta</a:t>
            </a:r>
            <a:endParaRPr lang="en-US" sz="1650" dirty="0"/>
          </a:p>
        </p:txBody>
      </p:sp>
      <p:sp>
        <p:nvSpPr>
          <p:cNvPr id="12" name="Text 7"/>
          <p:cNvSpPr/>
          <p:nvPr/>
        </p:nvSpPr>
        <p:spPr>
          <a:xfrm>
            <a:off x="863203" y="5164693"/>
            <a:ext cx="6279356" cy="552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Catalogo completo delle carte accessibile a tutti, con dettagli specifici e filtri di ricerca avanzati.</a:t>
            </a:r>
            <a:endParaRPr lang="en-US" sz="13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15200" y="3928110"/>
            <a:ext cx="6624637" cy="69056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87841" y="4791313"/>
            <a:ext cx="2158127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Join tra Collection</a:t>
            </a:r>
            <a:endParaRPr lang="en-US" sz="1650" dirty="0"/>
          </a:p>
        </p:txBody>
      </p:sp>
      <p:sp>
        <p:nvSpPr>
          <p:cNvPr id="15" name="Text 9"/>
          <p:cNvSpPr/>
          <p:nvPr/>
        </p:nvSpPr>
        <p:spPr>
          <a:xfrm>
            <a:off x="7487841" y="5164693"/>
            <a:ext cx="6279356" cy="552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Query lato backend per recuperare i dettagli completi delle carte preferite tramite gli ObjectId.</a:t>
            </a:r>
            <a:endParaRPr lang="en-US" sz="1350" dirty="0"/>
          </a:p>
        </p:txBody>
      </p:sp>
      <p:sp>
        <p:nvSpPr>
          <p:cNvPr id="16" name="Text 10"/>
          <p:cNvSpPr/>
          <p:nvPr/>
        </p:nvSpPr>
        <p:spPr>
          <a:xfrm>
            <a:off x="949523" y="6342936"/>
            <a:ext cx="3129558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Proprietà BASE e Teorema CAP</a:t>
            </a:r>
            <a:endParaRPr lang="en-US" sz="1650" dirty="0"/>
          </a:p>
        </p:txBody>
      </p:sp>
      <p:sp>
        <p:nvSpPr>
          <p:cNvPr id="17" name="Text 11"/>
          <p:cNvSpPr/>
          <p:nvPr/>
        </p:nvSpPr>
        <p:spPr>
          <a:xfrm>
            <a:off x="949523" y="6871692"/>
            <a:ext cx="12990314" cy="552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progetto adotta un modello NoSQL basato su MongoDB, enfatizzando le proprietà BASE (Basically Available, Soft state, Eventual consistency) per bilanciare disponibilità e consistenza. Il sistema privilegia Availability e Partition tolerance, garantendo risposte rapide e funzionamento anche in caso di partizioni di rete.</a:t>
            </a:r>
            <a:endParaRPr lang="en-US" sz="1350" dirty="0"/>
          </a:p>
        </p:txBody>
      </p:sp>
      <p:sp>
        <p:nvSpPr>
          <p:cNvPr id="18" name="Shape 12"/>
          <p:cNvSpPr/>
          <p:nvPr/>
        </p:nvSpPr>
        <p:spPr>
          <a:xfrm>
            <a:off x="690562" y="6083975"/>
            <a:ext cx="22860" cy="1534358"/>
          </a:xfrm>
          <a:prstGeom prst="rect">
            <a:avLst/>
          </a:prstGeom>
          <a:solidFill>
            <a:srgbClr val="FFD602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9A83A370-BE9D-C241-4BA5-9FF11F6ED371}"/>
              </a:ext>
            </a:extLst>
          </p:cNvPr>
          <p:cNvSpPr/>
          <p:nvPr/>
        </p:nvSpPr>
        <p:spPr>
          <a:xfrm>
            <a:off x="11950198" y="7740000"/>
            <a:ext cx="2649600" cy="4320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13">
            <a:extLst>
              <a:ext uri="{FF2B5EF4-FFF2-40B4-BE49-F238E27FC236}">
                <a16:creationId xmlns:a16="http://schemas.microsoft.com/office/drawing/2014/main" id="{FC53D2C4-AA59-DC79-94E4-21308075E04A}"/>
              </a:ext>
            </a:extLst>
          </p:cNvPr>
          <p:cNvSpPr/>
          <p:nvPr/>
        </p:nvSpPr>
        <p:spPr>
          <a:xfrm>
            <a:off x="7168148" y="6388883"/>
            <a:ext cx="6627852" cy="58197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 dirty="0"/>
          </a:p>
        </p:txBody>
      </p:sp>
      <p:sp>
        <p:nvSpPr>
          <p:cNvPr id="16" name="Shape 13"/>
          <p:cNvSpPr/>
          <p:nvPr/>
        </p:nvSpPr>
        <p:spPr>
          <a:xfrm>
            <a:off x="7175768" y="5208025"/>
            <a:ext cx="6627852" cy="58197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2" name="Text 0"/>
          <p:cNvSpPr/>
          <p:nvPr/>
        </p:nvSpPr>
        <p:spPr>
          <a:xfrm>
            <a:off x="515064" y="651754"/>
            <a:ext cx="5413177" cy="402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3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Sviluppo Backend: Flask e MongoDB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515064" y="2730374"/>
            <a:ext cx="2016204" cy="201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2400" dirty="0">
                <a:solidFill>
                  <a:srgbClr val="FFC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Popolamento del Database</a:t>
            </a:r>
            <a:endParaRPr lang="en-US" sz="2400" dirty="0">
              <a:solidFill>
                <a:srgbClr val="FFC000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499823" y="3122448"/>
            <a:ext cx="13872669" cy="10096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dataset delle carte, reperito da Kaggle in formato CSV, ha richiesto una fase di pulizia (sostituzione di NaN con None) prima dell'importazione in MongoDB tramite lo script </a:t>
            </a:r>
            <a:r>
              <a:rPr lang="en-US" sz="200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import_cards.py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da eseguire una tantum.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515064" y="4483494"/>
            <a:ext cx="2353985" cy="201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2400" dirty="0">
                <a:solidFill>
                  <a:srgbClr val="FFC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Definizione delle Query RESTful</a:t>
            </a:r>
            <a:endParaRPr lang="en-US" sz="2400" dirty="0">
              <a:solidFill>
                <a:srgbClr val="FFC000"/>
              </a:solidFill>
            </a:endParaRPr>
          </a:p>
        </p:txBody>
      </p:sp>
      <p:sp>
        <p:nvSpPr>
          <p:cNvPr id="9" name="Shape 6"/>
          <p:cNvSpPr/>
          <p:nvPr/>
        </p:nvSpPr>
        <p:spPr>
          <a:xfrm>
            <a:off x="7168148" y="4412330"/>
            <a:ext cx="6643092" cy="2558531"/>
          </a:xfrm>
          <a:prstGeom prst="roundRect">
            <a:avLst>
              <a:gd name="adj" fmla="val 98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0" name="Shape 7"/>
          <p:cNvSpPr/>
          <p:nvPr/>
        </p:nvSpPr>
        <p:spPr>
          <a:xfrm>
            <a:off x="7175768" y="4419950"/>
            <a:ext cx="6627852" cy="78807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1" name="Text 8"/>
          <p:cNvSpPr/>
          <p:nvPr/>
        </p:nvSpPr>
        <p:spPr>
          <a:xfrm>
            <a:off x="7313522" y="5277676"/>
            <a:ext cx="732949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GET</a:t>
            </a:r>
            <a:endParaRPr lang="en-US" sz="1000" dirty="0"/>
          </a:p>
        </p:txBody>
      </p:sp>
      <p:sp>
        <p:nvSpPr>
          <p:cNvPr id="12" name="Text 9"/>
          <p:cNvSpPr/>
          <p:nvPr/>
        </p:nvSpPr>
        <p:spPr>
          <a:xfrm>
            <a:off x="8311504" y="5273232"/>
            <a:ext cx="1391841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/carte</a:t>
            </a:r>
            <a:endParaRPr lang="en-US" sz="1000" dirty="0"/>
          </a:p>
        </p:txBody>
      </p:sp>
      <p:sp>
        <p:nvSpPr>
          <p:cNvPr id="13" name="Text 10"/>
          <p:cNvSpPr/>
          <p:nvPr/>
        </p:nvSpPr>
        <p:spPr>
          <a:xfrm>
            <a:off x="9973376" y="5268760"/>
            <a:ext cx="1060490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00"/>
              </a:lnSpc>
            </a:pPr>
            <a:r>
              <a:rPr lang="en-US" sz="1000" dirty="0">
                <a:solidFill>
                  <a:srgbClr val="FFC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(R) Read</a:t>
            </a:r>
            <a:endParaRPr lang="en-US" sz="1000" dirty="0">
              <a:solidFill>
                <a:srgbClr val="FFC000"/>
              </a:solidFill>
            </a:endParaRPr>
          </a:p>
        </p:txBody>
      </p:sp>
      <p:sp>
        <p:nvSpPr>
          <p:cNvPr id="14" name="Text 11"/>
          <p:cNvSpPr/>
          <p:nvPr/>
        </p:nvSpPr>
        <p:spPr>
          <a:xfrm>
            <a:off x="11285092" y="5289051"/>
            <a:ext cx="729139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Carte</a:t>
            </a:r>
            <a:endParaRPr lang="en-US" sz="1000" dirty="0"/>
          </a:p>
        </p:txBody>
      </p:sp>
      <p:sp>
        <p:nvSpPr>
          <p:cNvPr id="15" name="Text 12"/>
          <p:cNvSpPr/>
          <p:nvPr/>
        </p:nvSpPr>
        <p:spPr>
          <a:xfrm>
            <a:off x="12265457" y="5239391"/>
            <a:ext cx="1395651" cy="6182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Recupera tutte le carte, con limite opzionale</a:t>
            </a:r>
            <a:endParaRPr lang="en-US" sz="1000" dirty="0"/>
          </a:p>
        </p:txBody>
      </p:sp>
      <p:sp>
        <p:nvSpPr>
          <p:cNvPr id="17" name="Text 14"/>
          <p:cNvSpPr/>
          <p:nvPr/>
        </p:nvSpPr>
        <p:spPr>
          <a:xfrm>
            <a:off x="7313522" y="4519061"/>
            <a:ext cx="732949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POST</a:t>
            </a:r>
            <a:endParaRPr lang="en-US" sz="1000" dirty="0"/>
          </a:p>
        </p:txBody>
      </p:sp>
      <p:sp>
        <p:nvSpPr>
          <p:cNvPr id="18" name="Text 15"/>
          <p:cNvSpPr/>
          <p:nvPr/>
        </p:nvSpPr>
        <p:spPr>
          <a:xfrm>
            <a:off x="8268350" y="4483494"/>
            <a:ext cx="1391841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/signup</a:t>
            </a:r>
            <a:endParaRPr lang="en-US" sz="1000" dirty="0"/>
          </a:p>
        </p:txBody>
      </p:sp>
      <p:sp>
        <p:nvSpPr>
          <p:cNvPr id="19" name="Text 16"/>
          <p:cNvSpPr/>
          <p:nvPr/>
        </p:nvSpPr>
        <p:spPr>
          <a:xfrm>
            <a:off x="9973376" y="4493290"/>
            <a:ext cx="1060490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FFC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(C) Create</a:t>
            </a:r>
            <a:endParaRPr lang="en-US" sz="1000" dirty="0">
              <a:solidFill>
                <a:srgbClr val="FFC000"/>
              </a:solidFill>
            </a:endParaRPr>
          </a:p>
        </p:txBody>
      </p:sp>
      <p:sp>
        <p:nvSpPr>
          <p:cNvPr id="20" name="Text 17"/>
          <p:cNvSpPr/>
          <p:nvPr/>
        </p:nvSpPr>
        <p:spPr>
          <a:xfrm>
            <a:off x="11273913" y="4521335"/>
            <a:ext cx="729139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Utente</a:t>
            </a:r>
            <a:endParaRPr lang="en-US" sz="1000" dirty="0"/>
          </a:p>
        </p:txBody>
      </p:sp>
      <p:sp>
        <p:nvSpPr>
          <p:cNvPr id="21" name="Text 18"/>
          <p:cNvSpPr/>
          <p:nvPr/>
        </p:nvSpPr>
        <p:spPr>
          <a:xfrm>
            <a:off x="12265456" y="4503757"/>
            <a:ext cx="1395651" cy="412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Registra un nuovo utente</a:t>
            </a:r>
            <a:endParaRPr lang="en-US" sz="1000" dirty="0"/>
          </a:p>
        </p:txBody>
      </p:sp>
      <p:sp>
        <p:nvSpPr>
          <p:cNvPr id="22" name="Shape 19"/>
          <p:cNvSpPr/>
          <p:nvPr/>
        </p:nvSpPr>
        <p:spPr>
          <a:xfrm>
            <a:off x="7175768" y="5790002"/>
            <a:ext cx="6627852" cy="59721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23" name="Text 20"/>
          <p:cNvSpPr/>
          <p:nvPr/>
        </p:nvSpPr>
        <p:spPr>
          <a:xfrm>
            <a:off x="7304713" y="5874894"/>
            <a:ext cx="732949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PUT</a:t>
            </a:r>
            <a:endParaRPr lang="en-US" sz="1000" dirty="0"/>
          </a:p>
        </p:txBody>
      </p:sp>
      <p:sp>
        <p:nvSpPr>
          <p:cNvPr id="24" name="Text 21"/>
          <p:cNvSpPr/>
          <p:nvPr/>
        </p:nvSpPr>
        <p:spPr>
          <a:xfrm>
            <a:off x="8302695" y="5874894"/>
            <a:ext cx="1391841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/utente/{email}</a:t>
            </a:r>
            <a:endParaRPr lang="en-US" sz="1000" dirty="0"/>
          </a:p>
        </p:txBody>
      </p:sp>
      <p:sp>
        <p:nvSpPr>
          <p:cNvPr id="25" name="Text 22"/>
          <p:cNvSpPr/>
          <p:nvPr/>
        </p:nvSpPr>
        <p:spPr>
          <a:xfrm>
            <a:off x="9959569" y="5874894"/>
            <a:ext cx="1060490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00"/>
              </a:lnSpc>
            </a:pPr>
            <a:r>
              <a:rPr lang="en-US" sz="1000" dirty="0">
                <a:solidFill>
                  <a:srgbClr val="FFC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(U) Update</a:t>
            </a:r>
            <a:endParaRPr lang="en-US" sz="1000" dirty="0">
              <a:solidFill>
                <a:srgbClr val="FFC000"/>
              </a:solidFill>
            </a:endParaRPr>
          </a:p>
        </p:txBody>
      </p:sp>
      <p:sp>
        <p:nvSpPr>
          <p:cNvPr id="26" name="Text 23"/>
          <p:cNvSpPr/>
          <p:nvPr/>
        </p:nvSpPr>
        <p:spPr>
          <a:xfrm>
            <a:off x="11285092" y="5874894"/>
            <a:ext cx="729139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Utente</a:t>
            </a:r>
            <a:endParaRPr lang="en-US" sz="1000" dirty="0"/>
          </a:p>
        </p:txBody>
      </p:sp>
      <p:sp>
        <p:nvSpPr>
          <p:cNvPr id="27" name="Text 24"/>
          <p:cNvSpPr/>
          <p:nvPr/>
        </p:nvSpPr>
        <p:spPr>
          <a:xfrm>
            <a:off x="12279263" y="5874894"/>
            <a:ext cx="1395651" cy="412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Aggiorna nome e/o password utente</a:t>
            </a:r>
            <a:endParaRPr lang="en-US" sz="1000" dirty="0"/>
          </a:p>
        </p:txBody>
      </p:sp>
      <p:sp>
        <p:nvSpPr>
          <p:cNvPr id="28" name="Rettangolo 27">
            <a:extLst>
              <a:ext uri="{FF2B5EF4-FFF2-40B4-BE49-F238E27FC236}">
                <a16:creationId xmlns:a16="http://schemas.microsoft.com/office/drawing/2014/main" id="{159BB9D0-2930-1C2B-6D50-74D45B6C13F6}"/>
              </a:ext>
            </a:extLst>
          </p:cNvPr>
          <p:cNvSpPr/>
          <p:nvPr/>
        </p:nvSpPr>
        <p:spPr>
          <a:xfrm>
            <a:off x="11950198" y="7740000"/>
            <a:ext cx="2649600" cy="4320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7" name="Text 14">
            <a:extLst>
              <a:ext uri="{FF2B5EF4-FFF2-40B4-BE49-F238E27FC236}">
                <a16:creationId xmlns:a16="http://schemas.microsoft.com/office/drawing/2014/main" id="{EC68AEE8-C964-A5F7-44C7-FE6268D268B4}"/>
              </a:ext>
            </a:extLst>
          </p:cNvPr>
          <p:cNvSpPr/>
          <p:nvPr/>
        </p:nvSpPr>
        <p:spPr>
          <a:xfrm>
            <a:off x="7304713" y="6489789"/>
            <a:ext cx="732949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DELETE</a:t>
            </a:r>
            <a:endParaRPr lang="en-US" sz="1000" dirty="0"/>
          </a:p>
        </p:txBody>
      </p:sp>
      <p:sp>
        <p:nvSpPr>
          <p:cNvPr id="38" name="Text 15">
            <a:extLst>
              <a:ext uri="{FF2B5EF4-FFF2-40B4-BE49-F238E27FC236}">
                <a16:creationId xmlns:a16="http://schemas.microsoft.com/office/drawing/2014/main" id="{8D187E35-8723-D37E-5390-71BB1A6CF080}"/>
              </a:ext>
            </a:extLst>
          </p:cNvPr>
          <p:cNvSpPr/>
          <p:nvPr/>
        </p:nvSpPr>
        <p:spPr>
          <a:xfrm>
            <a:off x="8302695" y="6489789"/>
            <a:ext cx="1391841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00"/>
              </a:lnSpc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/</a:t>
            </a:r>
            <a:r>
              <a:rPr lang="en-US" sz="1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preferiti</a:t>
            </a: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/{email} </a:t>
            </a:r>
            <a:endParaRPr lang="en-US" sz="1000" dirty="0"/>
          </a:p>
        </p:txBody>
      </p:sp>
      <p:sp>
        <p:nvSpPr>
          <p:cNvPr id="39" name="Text 16">
            <a:extLst>
              <a:ext uri="{FF2B5EF4-FFF2-40B4-BE49-F238E27FC236}">
                <a16:creationId xmlns:a16="http://schemas.microsoft.com/office/drawing/2014/main" id="{4663F060-9465-0182-6E44-27C7ECCF4BAE}"/>
              </a:ext>
            </a:extLst>
          </p:cNvPr>
          <p:cNvSpPr/>
          <p:nvPr/>
        </p:nvSpPr>
        <p:spPr>
          <a:xfrm>
            <a:off x="9959569" y="6489789"/>
            <a:ext cx="1060490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00"/>
              </a:lnSpc>
            </a:pPr>
            <a:r>
              <a:rPr lang="en-US" sz="1000" dirty="0">
                <a:solidFill>
                  <a:srgbClr val="FFC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(D) Delete</a:t>
            </a:r>
            <a:endParaRPr lang="en-US" sz="1000" dirty="0">
              <a:solidFill>
                <a:srgbClr val="FFC000"/>
              </a:solidFill>
            </a:endParaRPr>
          </a:p>
        </p:txBody>
      </p:sp>
      <p:sp>
        <p:nvSpPr>
          <p:cNvPr id="40" name="Text 17">
            <a:extLst>
              <a:ext uri="{FF2B5EF4-FFF2-40B4-BE49-F238E27FC236}">
                <a16:creationId xmlns:a16="http://schemas.microsoft.com/office/drawing/2014/main" id="{34EB0E5B-AD8B-08BB-B97C-A36C75215DCB}"/>
              </a:ext>
            </a:extLst>
          </p:cNvPr>
          <p:cNvSpPr/>
          <p:nvPr/>
        </p:nvSpPr>
        <p:spPr>
          <a:xfrm>
            <a:off x="11285092" y="6489789"/>
            <a:ext cx="729139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Utente</a:t>
            </a:r>
            <a:endParaRPr lang="en-US" sz="1000" dirty="0"/>
          </a:p>
        </p:txBody>
      </p:sp>
      <p:sp>
        <p:nvSpPr>
          <p:cNvPr id="41" name="Text 18">
            <a:extLst>
              <a:ext uri="{FF2B5EF4-FFF2-40B4-BE49-F238E27FC236}">
                <a16:creationId xmlns:a16="http://schemas.microsoft.com/office/drawing/2014/main" id="{65CB428F-017E-F610-B273-33DE61DF10E5}"/>
              </a:ext>
            </a:extLst>
          </p:cNvPr>
          <p:cNvSpPr/>
          <p:nvPr/>
        </p:nvSpPr>
        <p:spPr>
          <a:xfrm>
            <a:off x="12279263" y="6489789"/>
            <a:ext cx="1395651" cy="412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600"/>
              </a:lnSpc>
            </a:pPr>
            <a:r>
              <a:rPr lang="it-IT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Rimuove una carta dai preferiti dell’utente</a:t>
            </a:r>
            <a:endParaRPr lang="en-US" sz="1000" dirty="0"/>
          </a:p>
        </p:txBody>
      </p:sp>
      <p:sp>
        <p:nvSpPr>
          <p:cNvPr id="43" name="Text 3">
            <a:extLst>
              <a:ext uri="{FF2B5EF4-FFF2-40B4-BE49-F238E27FC236}">
                <a16:creationId xmlns:a16="http://schemas.microsoft.com/office/drawing/2014/main" id="{DF41F845-4CB9-9EF0-9BF4-E4ECBCC8DF6F}"/>
              </a:ext>
            </a:extLst>
          </p:cNvPr>
          <p:cNvSpPr/>
          <p:nvPr/>
        </p:nvSpPr>
        <p:spPr>
          <a:xfrm>
            <a:off x="499823" y="1455485"/>
            <a:ext cx="13872669" cy="926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4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backend è </a:t>
            </a:r>
            <a:r>
              <a:rPr lang="en-US" sz="24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sviluppato</a:t>
            </a:r>
            <a:r>
              <a:rPr lang="en-US" sz="24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con Flask e MongoDB, </a:t>
            </a:r>
            <a:r>
              <a:rPr lang="en-US" sz="24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comunicando</a:t>
            </a:r>
            <a:r>
              <a:rPr lang="en-US" sz="24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4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tramite</a:t>
            </a:r>
            <a:r>
              <a:rPr lang="en-US" sz="24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400" u="sng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Flask-</a:t>
            </a:r>
            <a:r>
              <a:rPr lang="en-US" sz="2400" u="sng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PyMongo</a:t>
            </a:r>
            <a:r>
              <a:rPr lang="en-US" sz="24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per </a:t>
            </a:r>
            <a:r>
              <a:rPr lang="en-US" sz="24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operazioni</a:t>
            </a:r>
            <a:r>
              <a:rPr lang="en-US" sz="24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CRUD con </a:t>
            </a:r>
            <a:r>
              <a:rPr lang="en-US" sz="24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documenti</a:t>
            </a:r>
            <a:r>
              <a:rPr lang="en-US" sz="24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JSON.</a:t>
            </a:r>
            <a:endParaRPr lang="en-US" sz="2400" dirty="0"/>
          </a:p>
        </p:txBody>
      </p:sp>
      <p:sp>
        <p:nvSpPr>
          <p:cNvPr id="44" name="Text 3">
            <a:extLst>
              <a:ext uri="{FF2B5EF4-FFF2-40B4-BE49-F238E27FC236}">
                <a16:creationId xmlns:a16="http://schemas.microsoft.com/office/drawing/2014/main" id="{D2D82DC7-2B60-74DF-A714-0968D5B1FD2E}"/>
              </a:ext>
            </a:extLst>
          </p:cNvPr>
          <p:cNvSpPr/>
          <p:nvPr/>
        </p:nvSpPr>
        <p:spPr>
          <a:xfrm>
            <a:off x="499823" y="4815037"/>
            <a:ext cx="5638037" cy="16747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tabella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riassume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le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principali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query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offerte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dal backend Flask,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progettato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secondo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l'architettura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RESTful. Le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operazioni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sono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suddivise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in base al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modello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CRUD (Create, Read, Update, Delete), associate alle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entità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carte e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utenti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544BAE-1D81-2186-D7F5-A4D4241CB1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ttangolo 42">
            <a:extLst>
              <a:ext uri="{FF2B5EF4-FFF2-40B4-BE49-F238E27FC236}">
                <a16:creationId xmlns:a16="http://schemas.microsoft.com/office/drawing/2014/main" id="{7B4FB43F-3DED-8AE7-5AFD-25B329E00A9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950198" y="7740000"/>
            <a:ext cx="2649600" cy="4320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AEE3F6AF-4874-D509-41B8-3A94BD51F90F}"/>
              </a:ext>
            </a:extLst>
          </p:cNvPr>
          <p:cNvSpPr/>
          <p:nvPr/>
        </p:nvSpPr>
        <p:spPr>
          <a:xfrm>
            <a:off x="396835" y="2142449"/>
            <a:ext cx="6868716" cy="5947529"/>
          </a:xfrm>
          <a:prstGeom prst="roundRect">
            <a:avLst>
              <a:gd name="adj" fmla="val 250"/>
            </a:avLst>
          </a:prstGeom>
          <a:noFill/>
          <a:ln w="15240">
            <a:solidFill>
              <a:srgbClr val="575757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5" name="Shape 3">
            <a:extLst>
              <a:ext uri="{FF2B5EF4-FFF2-40B4-BE49-F238E27FC236}">
                <a16:creationId xmlns:a16="http://schemas.microsoft.com/office/drawing/2014/main" id="{DB5132D6-09B4-E3F4-67AE-969E3B97524D}"/>
              </a:ext>
            </a:extLst>
          </p:cNvPr>
          <p:cNvSpPr/>
          <p:nvPr/>
        </p:nvSpPr>
        <p:spPr>
          <a:xfrm>
            <a:off x="412075" y="2157689"/>
            <a:ext cx="6838236" cy="297656"/>
          </a:xfrm>
          <a:prstGeom prst="rect">
            <a:avLst/>
          </a:prstGeom>
          <a:solidFill>
            <a:srgbClr val="3E3E3E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446D5AB4-4430-E388-3B0A-3F0584FE37AC}"/>
              </a:ext>
            </a:extLst>
          </p:cNvPr>
          <p:cNvSpPr/>
          <p:nvPr/>
        </p:nvSpPr>
        <p:spPr>
          <a:xfrm>
            <a:off x="3756779" y="2213529"/>
            <a:ext cx="148828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1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115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804BE12F-DF07-FC85-8216-3E3B751AE042}"/>
              </a:ext>
            </a:extLst>
          </p:cNvPr>
          <p:cNvSpPr/>
          <p:nvPr/>
        </p:nvSpPr>
        <p:spPr>
          <a:xfrm>
            <a:off x="511254" y="2554524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Pagina Home</a:t>
            </a:r>
            <a:endParaRPr lang="en-US" sz="95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7890077D-F97D-A676-B24A-0C5476C81CCC}"/>
              </a:ext>
            </a:extLst>
          </p:cNvPr>
          <p:cNvSpPr/>
          <p:nvPr/>
        </p:nvSpPr>
        <p:spPr>
          <a:xfrm>
            <a:off x="511254" y="2769075"/>
            <a:ext cx="6639878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Schermata principale con carosello dinamico e selezione di carte "in evidenza" ordinate per popolarità. Personalizzazione della navigazione in base allo stato di autenticazione.</a:t>
            </a:r>
            <a:endParaRPr lang="en-US" sz="750" dirty="0"/>
          </a:p>
        </p:txBody>
      </p:sp>
      <p:pic>
        <p:nvPicPr>
          <p:cNvPr id="9" name="Image 0">
            <a:extLst>
              <a:ext uri="{FF2B5EF4-FFF2-40B4-BE49-F238E27FC236}">
                <a16:creationId xmlns:a16="http://schemas.microsoft.com/office/drawing/2014/main" id="{6B2F48A2-3D07-B80C-0216-CAABF2CCAF0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75573" y="3197819"/>
            <a:ext cx="6111240" cy="4676463"/>
          </a:xfrm>
          <a:prstGeom prst="rect">
            <a:avLst/>
          </a:prstGeom>
        </p:spPr>
      </p:pic>
      <p:sp>
        <p:nvSpPr>
          <p:cNvPr id="10" name="Shape 7">
            <a:extLst>
              <a:ext uri="{FF2B5EF4-FFF2-40B4-BE49-F238E27FC236}">
                <a16:creationId xmlns:a16="http://schemas.microsoft.com/office/drawing/2014/main" id="{FFCD6C94-2AC9-C57E-0329-80132E2C6A79}"/>
              </a:ext>
            </a:extLst>
          </p:cNvPr>
          <p:cNvSpPr/>
          <p:nvPr/>
        </p:nvSpPr>
        <p:spPr>
          <a:xfrm>
            <a:off x="7364730" y="2142449"/>
            <a:ext cx="6868835" cy="5947529"/>
          </a:xfrm>
          <a:prstGeom prst="roundRect">
            <a:avLst>
              <a:gd name="adj" fmla="val 250"/>
            </a:avLst>
          </a:prstGeom>
          <a:noFill/>
          <a:ln w="15240">
            <a:solidFill>
              <a:srgbClr val="575757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1" name="Shape 8">
            <a:extLst>
              <a:ext uri="{FF2B5EF4-FFF2-40B4-BE49-F238E27FC236}">
                <a16:creationId xmlns:a16="http://schemas.microsoft.com/office/drawing/2014/main" id="{3802B049-0BF3-4867-F7A5-391958A4A64C}"/>
              </a:ext>
            </a:extLst>
          </p:cNvPr>
          <p:cNvSpPr/>
          <p:nvPr/>
        </p:nvSpPr>
        <p:spPr>
          <a:xfrm>
            <a:off x="7379970" y="2157689"/>
            <a:ext cx="6838355" cy="297656"/>
          </a:xfrm>
          <a:prstGeom prst="rect">
            <a:avLst/>
          </a:prstGeom>
          <a:solidFill>
            <a:srgbClr val="3E3E3E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452DCFB0-A3E9-DF56-869D-3F706939665B}"/>
              </a:ext>
            </a:extLst>
          </p:cNvPr>
          <p:cNvSpPr/>
          <p:nvPr/>
        </p:nvSpPr>
        <p:spPr>
          <a:xfrm>
            <a:off x="10724674" y="2213529"/>
            <a:ext cx="148828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1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1150" dirty="0"/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93C336E0-82F3-5B87-8C3A-B88F8E5AA84D}"/>
              </a:ext>
            </a:extLst>
          </p:cNvPr>
          <p:cNvSpPr/>
          <p:nvPr/>
        </p:nvSpPr>
        <p:spPr>
          <a:xfrm>
            <a:off x="7479149" y="2554524"/>
            <a:ext cx="1422440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Catalogo e Carta Singola</a:t>
            </a:r>
            <a:endParaRPr lang="en-US" sz="950" dirty="0"/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50C70E1B-5806-CA1F-6F00-EFEF1DEA90AD}"/>
              </a:ext>
            </a:extLst>
          </p:cNvPr>
          <p:cNvSpPr/>
          <p:nvPr/>
        </p:nvSpPr>
        <p:spPr>
          <a:xfrm>
            <a:off x="7479149" y="2769075"/>
            <a:ext cx="6639997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Panoramica completa delle carte con layout a griglia, filtri avanzati (nome, tipo, attributo, livello, ATK, DEF) e paginazione. La pagina Carta mostra dettagli completi e permette di aggiungere/rimuovere dai preferiti.</a:t>
            </a:r>
            <a:endParaRPr lang="en-US" sz="750" dirty="0"/>
          </a:p>
        </p:txBody>
      </p:sp>
      <p:pic>
        <p:nvPicPr>
          <p:cNvPr id="15" name="Image 1">
            <a:extLst>
              <a:ext uri="{FF2B5EF4-FFF2-40B4-BE49-F238E27FC236}">
                <a16:creationId xmlns:a16="http://schemas.microsoft.com/office/drawing/2014/main" id="{EC258F42-511F-1A95-1309-E7BB150E5D3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827288" y="3248027"/>
            <a:ext cx="5943600" cy="4576046"/>
          </a:xfrm>
          <a:prstGeom prst="rect">
            <a:avLst/>
          </a:prstGeom>
        </p:spPr>
      </p:pic>
      <p:sp>
        <p:nvSpPr>
          <p:cNvPr id="41" name="Text 0">
            <a:extLst>
              <a:ext uri="{FF2B5EF4-FFF2-40B4-BE49-F238E27FC236}">
                <a16:creationId xmlns:a16="http://schemas.microsoft.com/office/drawing/2014/main" id="{7F231E53-7EC3-2068-838E-DA01487F2887}"/>
              </a:ext>
            </a:extLst>
          </p:cNvPr>
          <p:cNvSpPr/>
          <p:nvPr/>
        </p:nvSpPr>
        <p:spPr>
          <a:xfrm>
            <a:off x="396835" y="823933"/>
            <a:ext cx="430565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3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Sviluppo Frontend: Interfaccia Utente</a:t>
            </a:r>
            <a:endParaRPr lang="en-US" sz="3200" dirty="0"/>
          </a:p>
        </p:txBody>
      </p:sp>
      <p:sp>
        <p:nvSpPr>
          <p:cNvPr id="42" name="Text 3">
            <a:extLst>
              <a:ext uri="{FF2B5EF4-FFF2-40B4-BE49-F238E27FC236}">
                <a16:creationId xmlns:a16="http://schemas.microsoft.com/office/drawing/2014/main" id="{65A7C18C-6104-1065-940A-C343912FAAB9}"/>
              </a:ext>
            </a:extLst>
          </p:cNvPr>
          <p:cNvSpPr/>
          <p:nvPr/>
        </p:nvSpPr>
        <p:spPr>
          <a:xfrm>
            <a:off x="396835" y="1344950"/>
            <a:ext cx="13872669" cy="698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frontend,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realizzato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in React, è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l'interfaccia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utente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permette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l'interazione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con il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sistema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visualizzando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gestendo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dati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tramite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chiamate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HTTP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asincrone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alle API RESTful.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8114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1265</Words>
  <Application>Microsoft Office PowerPoint</Application>
  <PresentationFormat>Personalizzato</PresentationFormat>
  <Paragraphs>130</Paragraphs>
  <Slides>11</Slides>
  <Notes>11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5" baseType="lpstr">
      <vt:lpstr>Instrument Sans Medium</vt:lpstr>
      <vt:lpstr>Open Sans</vt:lpstr>
      <vt:lpstr>Arial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SIMONE D'ASSISI</cp:lastModifiedBy>
  <cp:revision>8</cp:revision>
  <dcterms:created xsi:type="dcterms:W3CDTF">2025-07-18T08:23:11Z</dcterms:created>
  <dcterms:modified xsi:type="dcterms:W3CDTF">2025-07-22T09:18:26Z</dcterms:modified>
</cp:coreProperties>
</file>